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4"/>
  </p:notesMasterIdLst>
  <p:sldIdLst>
    <p:sldId id="287" r:id="rId2"/>
    <p:sldId id="312" r:id="rId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Lucida Console" pitchFamily="49" charset="0"/>
        <a:ea typeface="+mn-ea"/>
        <a:cs typeface="+mn-cs"/>
      </a:defRPr>
    </a:lvl1pPr>
    <a:lvl2pPr marL="457200" algn="l" rtl="0" fontAlgn="base">
      <a:spcBef>
        <a:spcPct val="0"/>
      </a:spcBef>
      <a:spcAft>
        <a:spcPct val="0"/>
      </a:spcAft>
      <a:defRPr kern="1200">
        <a:solidFill>
          <a:schemeClr val="tx1"/>
        </a:solidFill>
        <a:latin typeface="Lucida Console" pitchFamily="49" charset="0"/>
        <a:ea typeface="+mn-ea"/>
        <a:cs typeface="+mn-cs"/>
      </a:defRPr>
    </a:lvl2pPr>
    <a:lvl3pPr marL="914400" algn="l" rtl="0" fontAlgn="base">
      <a:spcBef>
        <a:spcPct val="0"/>
      </a:spcBef>
      <a:spcAft>
        <a:spcPct val="0"/>
      </a:spcAft>
      <a:defRPr kern="1200">
        <a:solidFill>
          <a:schemeClr val="tx1"/>
        </a:solidFill>
        <a:latin typeface="Lucida Console" pitchFamily="49" charset="0"/>
        <a:ea typeface="+mn-ea"/>
        <a:cs typeface="+mn-cs"/>
      </a:defRPr>
    </a:lvl3pPr>
    <a:lvl4pPr marL="1371600" algn="l" rtl="0" fontAlgn="base">
      <a:spcBef>
        <a:spcPct val="0"/>
      </a:spcBef>
      <a:spcAft>
        <a:spcPct val="0"/>
      </a:spcAft>
      <a:defRPr kern="1200">
        <a:solidFill>
          <a:schemeClr val="tx1"/>
        </a:solidFill>
        <a:latin typeface="Lucida Console" pitchFamily="49" charset="0"/>
        <a:ea typeface="+mn-ea"/>
        <a:cs typeface="+mn-cs"/>
      </a:defRPr>
    </a:lvl4pPr>
    <a:lvl5pPr marL="1828800" algn="l" rtl="0" fontAlgn="base">
      <a:spcBef>
        <a:spcPct val="0"/>
      </a:spcBef>
      <a:spcAft>
        <a:spcPct val="0"/>
      </a:spcAft>
      <a:defRPr kern="1200">
        <a:solidFill>
          <a:schemeClr val="tx1"/>
        </a:solidFill>
        <a:latin typeface="Lucida Console" pitchFamily="49" charset="0"/>
        <a:ea typeface="+mn-ea"/>
        <a:cs typeface="+mn-cs"/>
      </a:defRPr>
    </a:lvl5pPr>
    <a:lvl6pPr marL="2286000" algn="l" defTabSz="914400" rtl="0" eaLnBrk="1" latinLnBrk="0" hangingPunct="1">
      <a:defRPr kern="1200">
        <a:solidFill>
          <a:schemeClr val="tx1"/>
        </a:solidFill>
        <a:latin typeface="Lucida Console" pitchFamily="49" charset="0"/>
        <a:ea typeface="+mn-ea"/>
        <a:cs typeface="+mn-cs"/>
      </a:defRPr>
    </a:lvl6pPr>
    <a:lvl7pPr marL="2743200" algn="l" defTabSz="914400" rtl="0" eaLnBrk="1" latinLnBrk="0" hangingPunct="1">
      <a:defRPr kern="1200">
        <a:solidFill>
          <a:schemeClr val="tx1"/>
        </a:solidFill>
        <a:latin typeface="Lucida Console" pitchFamily="49" charset="0"/>
        <a:ea typeface="+mn-ea"/>
        <a:cs typeface="+mn-cs"/>
      </a:defRPr>
    </a:lvl7pPr>
    <a:lvl8pPr marL="3200400" algn="l" defTabSz="914400" rtl="0" eaLnBrk="1" latinLnBrk="0" hangingPunct="1">
      <a:defRPr kern="1200">
        <a:solidFill>
          <a:schemeClr val="tx1"/>
        </a:solidFill>
        <a:latin typeface="Lucida Console" pitchFamily="49" charset="0"/>
        <a:ea typeface="+mn-ea"/>
        <a:cs typeface="+mn-cs"/>
      </a:defRPr>
    </a:lvl8pPr>
    <a:lvl9pPr marL="3657600" algn="l" defTabSz="914400" rtl="0" eaLnBrk="1" latinLnBrk="0" hangingPunct="1">
      <a:defRPr kern="1200">
        <a:solidFill>
          <a:schemeClr val="tx1"/>
        </a:solidFill>
        <a:latin typeface="Lucida Console" pitchFamily="49"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99FF"/>
    <a:srgbClr val="FFCC00"/>
    <a:srgbClr val="FFFF00"/>
    <a:srgbClr val="FF00FF"/>
    <a:srgbClr val="00FF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96482" autoAdjust="0"/>
  </p:normalViewPr>
  <p:slideViewPr>
    <p:cSldViewPr>
      <p:cViewPr>
        <p:scale>
          <a:sx n="100" d="100"/>
          <a:sy n="100" d="100"/>
        </p:scale>
        <p:origin x="-105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696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96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Klepnutím lze upravit styly předlohy textu.</a:t>
            </a:r>
          </a:p>
          <a:p>
            <a:pPr lvl="1"/>
            <a:r>
              <a:rPr lang="en-US" noProof="0" smtClean="0"/>
              <a:t>Druhá úroveň</a:t>
            </a:r>
          </a:p>
          <a:p>
            <a:pPr lvl="2"/>
            <a:r>
              <a:rPr lang="en-US" noProof="0" smtClean="0"/>
              <a:t>Třetí úroveň</a:t>
            </a:r>
          </a:p>
          <a:p>
            <a:pPr lvl="3"/>
            <a:r>
              <a:rPr lang="en-US" noProof="0" smtClean="0"/>
              <a:t>Čtvrtá úroveň</a:t>
            </a:r>
          </a:p>
          <a:p>
            <a:pPr lvl="4"/>
            <a:r>
              <a:rPr lang="en-US" noProof="0" smtClean="0"/>
              <a:t>Pátá úroveň</a:t>
            </a:r>
          </a:p>
        </p:txBody>
      </p:sp>
      <p:sp>
        <p:nvSpPr>
          <p:cNvPr id="696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696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A193184A-B19B-4B8E-9E7D-76FD5B3FD12F}" type="slidenum">
              <a:rPr lang="en-US"/>
              <a:pPr>
                <a:defRPr/>
              </a:pPr>
              <a:t>‹#›</a:t>
            </a:fld>
            <a:endParaRPr lang="en-US"/>
          </a:p>
        </p:txBody>
      </p:sp>
    </p:spTree>
    <p:extLst>
      <p:ext uri="{BB962C8B-B14F-4D97-AF65-F5344CB8AC3E}">
        <p14:creationId xmlns:p14="http://schemas.microsoft.com/office/powerpoint/2010/main" val="14541307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p>
        </p:txBody>
      </p:sp>
      <p:sp>
        <p:nvSpPr>
          <p:cNvPr id="60418" name="Rectangle 2"/>
          <p:cNvSpPr>
            <a:spLocks noGrp="1" noChangeArrowheads="1"/>
          </p:cNvSpPr>
          <p:nvPr>
            <p:ph type="ctrTitle"/>
          </p:nvPr>
        </p:nvSpPr>
        <p:spPr>
          <a:xfrm>
            <a:off x="914400" y="1524000"/>
            <a:ext cx="7623175" cy="1752600"/>
          </a:xfrm>
        </p:spPr>
        <p:txBody>
          <a:bodyPr/>
          <a:lstStyle>
            <a:lvl1pPr>
              <a:defRPr sz="3600"/>
            </a:lvl1pPr>
          </a:lstStyle>
          <a:p>
            <a:r>
              <a:rPr lang="en-US" altLang="en-US"/>
              <a:t>Klepnutím lze upravit styl předlohy nadpisů.</a:t>
            </a:r>
          </a:p>
        </p:txBody>
      </p:sp>
      <p:sp>
        <p:nvSpPr>
          <p:cNvPr id="6041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200"/>
            </a:lvl1pPr>
          </a:lstStyle>
          <a:p>
            <a:r>
              <a:rPr lang="en-US" altLang="en-US"/>
              <a:t>Klepnutím lze upravit styl předlohy podnadpisů.</a:t>
            </a:r>
          </a:p>
        </p:txBody>
      </p:sp>
      <p:sp>
        <p:nvSpPr>
          <p:cNvPr id="6" name="Rectangle 4"/>
          <p:cNvSpPr>
            <a:spLocks noGrp="1" noChangeArrowheads="1"/>
          </p:cNvSpPr>
          <p:nvPr>
            <p:ph type="dt" sz="half" idx="10"/>
          </p:nvPr>
        </p:nvSpPr>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en-US" altLang="en-US" smtClean="0"/>
              <a:t>CG III (NPGR010) - J. Křivánek 2015</a:t>
            </a:r>
            <a:endParaRPr lang="en-US" altLang="en-US"/>
          </a:p>
        </p:txBody>
      </p:sp>
      <p:sp>
        <p:nvSpPr>
          <p:cNvPr id="8" name="Rectangle 6"/>
          <p:cNvSpPr>
            <a:spLocks noGrp="1" noChangeArrowheads="1"/>
          </p:cNvSpPr>
          <p:nvPr>
            <p:ph type="sldNum" sz="quarter" idx="12"/>
          </p:nvPr>
        </p:nvSpPr>
        <p:spPr/>
        <p:txBody>
          <a:bodyPr/>
          <a:lstStyle>
            <a:lvl1pPr>
              <a:defRPr/>
            </a:lvl1pPr>
          </a:lstStyle>
          <a:p>
            <a:pPr>
              <a:defRPr/>
            </a:pPr>
            <a:fld id="{173736DA-9EC8-4C5D-A819-DF8025DE5133}"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CG III (NPGR010) - J. Křivánek 2015</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2739E66-8862-4318-8FCC-B36EF010FB0D}"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CG III (NPGR010) - J. Křivánek 2015</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30C687D-0553-4E8F-B50D-778393E69359}"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en-US" altLang="en-US" smtClean="0"/>
              <a:t>CG III (NPGR010) - J. Křivánek 2015</a:t>
            </a:r>
            <a:endParaRPr lang="en-US" altLang="en-US"/>
          </a:p>
        </p:txBody>
      </p:sp>
      <p:sp>
        <p:nvSpPr>
          <p:cNvPr id="8" name="Rectangle 6"/>
          <p:cNvSpPr>
            <a:spLocks noGrp="1" noChangeArrowheads="1"/>
          </p:cNvSpPr>
          <p:nvPr>
            <p:ph type="sldNum" sz="quarter" idx="12"/>
          </p:nvPr>
        </p:nvSpPr>
        <p:spPr>
          <a:ln/>
        </p:spPr>
        <p:txBody>
          <a:bodyPr/>
          <a:lstStyle>
            <a:lvl1pPr>
              <a:defRPr/>
            </a:lvl1pPr>
          </a:lstStyle>
          <a:p>
            <a:pPr>
              <a:defRPr/>
            </a:pPr>
            <a:fld id="{52F8B706-0ACD-40B3-AB95-4E5D869EDC98}" type="slidenum">
              <a:rPr lang="en-US" altLang="en-US"/>
              <a:pPr>
                <a:defRPr/>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30725"/>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CG III (NPGR010) - J. Křivánek 2015</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2B0EFF5-42FE-4857-86A7-726EDF73FA87}" type="slidenum">
              <a:rPr lang="en-US" altLang="en-US"/>
              <a:pPr>
                <a:defRPr/>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4648200" y="1600200"/>
            <a:ext cx="4038600" cy="4530725"/>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CG III (NPGR010) - J. Křivánek 2015</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0FD136D-F7F6-4687-8AF5-8DD3B44F6925}" type="slidenum">
              <a:rPr lang="en-US" altLang="en-US"/>
              <a:pPr>
                <a:defRPr/>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CG III (NPGR010) - J. Křivánek 2015</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BCB31B0E-0D36-48F6-8B83-9FB9BC865C7D}" type="slidenum">
              <a:rPr lang="en-US" altLang="en-US"/>
              <a:pPr>
                <a:defRPr/>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CG III (NPGR010) - J. Křivánek 2015</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75D4DDC-3877-46A6-ADFA-63D64A866183}" type="slidenum">
              <a:rPr lang="en-US" altLang="en-US"/>
              <a:pPr>
                <a:defRPr/>
              </a:pPr>
              <a:t>‹#›</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CG III (NPGR010) - J. Křivánek 2015</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5BF24B9-7C0C-4B4F-82A6-2E812FE33BDA}"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CG III (NPGR010) - J. Křivánek 2015</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1494967-73EE-4A75-A827-47B02327E019}"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CG III (NPGR010) - J. Křivánek 2015</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EADD9CE-F701-461C-B89C-FFB430199842}"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CG III (NPGR010) - J. Křivánek 2015</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7704892-885C-4952-AB7F-4033DB814728}"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CG III (NPGR010) - J. Křivánek 2015</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B174B3E-777B-4A0F-8CA0-7C90F9FFFC87}"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CG III (NPGR010) - J. Křivánek 2015</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AE484AC6-BBE4-40F9-8123-1EEF9B763C30}"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CG III (NPGR010) - J. Křivánek 2015</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8376B09E-6C07-4E8D-8FFB-2A03C4B2BCBE}"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CG III (NPGR010) - J. Křivánek 2015</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CD81A3E-06ED-4858-9E95-C47F753CD7E4}"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CG III (NPGR010) - J. Křivánek 2015</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1CF1E95-6F33-49A8-81B6-573098CE387D}"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Klepnutím lze upravit styl předlohy nadpisů.</a:t>
            </a:r>
          </a:p>
        </p:txBody>
      </p:sp>
      <p:sp>
        <p:nvSpPr>
          <p:cNvPr id="1638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Klepnutím lze upravit styly předlohy textu.</a:t>
            </a:r>
          </a:p>
          <a:p>
            <a:pPr lvl="1"/>
            <a:r>
              <a:rPr lang="en-US" altLang="en-US" smtClean="0"/>
              <a:t>Druhá úroveň</a:t>
            </a:r>
          </a:p>
          <a:p>
            <a:pPr lvl="2"/>
            <a:r>
              <a:rPr lang="en-US" altLang="en-US" smtClean="0"/>
              <a:t>Třetí úroveň</a:t>
            </a:r>
          </a:p>
          <a:p>
            <a:pPr lvl="3"/>
            <a:r>
              <a:rPr lang="en-US" altLang="en-US" smtClean="0"/>
              <a:t>Čtvrtá úroveň</a:t>
            </a:r>
          </a:p>
          <a:p>
            <a:pPr lvl="4"/>
            <a:r>
              <a:rPr lang="en-US" altLang="en-US" smtClean="0"/>
              <a:t>Pátá úroveň</a:t>
            </a:r>
          </a:p>
        </p:txBody>
      </p:sp>
      <p:sp>
        <p:nvSpPr>
          <p:cNvPr id="59396"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pPr>
              <a:defRPr/>
            </a:pPr>
            <a:endParaRPr lang="en-US" altLang="en-US"/>
          </a:p>
        </p:txBody>
      </p:sp>
      <p:sp>
        <p:nvSpPr>
          <p:cNvPr id="5939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pPr>
              <a:defRPr/>
            </a:pPr>
            <a:r>
              <a:rPr lang="en-US" altLang="en-US" smtClean="0"/>
              <a:t>CG III (NPGR010) - J. Křivánek 2015</a:t>
            </a:r>
            <a:endParaRPr lang="en-US" altLang="en-US"/>
          </a:p>
        </p:txBody>
      </p:sp>
      <p:sp>
        <p:nvSpPr>
          <p:cNvPr id="59398"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pitchFamily="18" charset="0"/>
              </a:defRPr>
            </a:lvl1pPr>
          </a:lstStyle>
          <a:p>
            <a:pPr>
              <a:defRPr/>
            </a:pPr>
            <a:fld id="{7DD9C3A3-A5F7-4232-B253-D7CE55098032}" type="slidenum">
              <a:rPr lang="en-US" altLang="en-US"/>
              <a:pPr>
                <a:defRPr/>
              </a:pPr>
              <a:t>‹#›</a:t>
            </a:fld>
            <a:endParaRPr lang="en-US" altLang="en-US"/>
          </a:p>
        </p:txBody>
      </p:sp>
      <p:sp>
        <p:nvSpPr>
          <p:cNvPr id="59399"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p>
        </p:txBody>
      </p:sp>
      <p:sp>
        <p:nvSpPr>
          <p:cNvPr id="59400"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p>
        </p:txBody>
      </p:sp>
      <p:sp>
        <p:nvSpPr>
          <p:cNvPr id="59401" name="Rectangle 9"/>
          <p:cNvSpPr>
            <a:spLocks noChangeArrowheads="1"/>
          </p:cNvSpPr>
          <p:nvPr userDrawn="1"/>
        </p:nvSpPr>
        <p:spPr bwMode="auto">
          <a:xfrm>
            <a:off x="395288" y="6092825"/>
            <a:ext cx="8353425" cy="144463"/>
          </a:xfrm>
          <a:prstGeom prst="rect">
            <a:avLst/>
          </a:prstGeom>
          <a:solidFill>
            <a:schemeClr val="bg1"/>
          </a:solidFill>
          <a:ln w="9525">
            <a:noFill/>
            <a:miter lim="800000"/>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774"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 id="2147483773" r:id="rId17"/>
  </p:sldLayoutIdLst>
  <p:timing>
    <p:tnLst>
      <p:par>
        <p:cTn id="1" dur="indefinite" restart="never" nodeType="tmRoot"/>
      </p:par>
    </p:tnLst>
  </p:timing>
  <p:hf sldNum="0" hd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Georgia" pitchFamily="18" charset="0"/>
        </a:defRPr>
      </a:lvl2pPr>
      <a:lvl3pPr algn="l" rtl="0" eaLnBrk="0" fontAlgn="base" hangingPunct="0">
        <a:spcBef>
          <a:spcPct val="0"/>
        </a:spcBef>
        <a:spcAft>
          <a:spcPct val="0"/>
        </a:spcAft>
        <a:defRPr sz="3200">
          <a:solidFill>
            <a:schemeClr val="tx2"/>
          </a:solidFill>
          <a:latin typeface="Georgia" pitchFamily="18" charset="0"/>
        </a:defRPr>
      </a:lvl3pPr>
      <a:lvl4pPr algn="l" rtl="0" eaLnBrk="0" fontAlgn="base" hangingPunct="0">
        <a:spcBef>
          <a:spcPct val="0"/>
        </a:spcBef>
        <a:spcAft>
          <a:spcPct val="0"/>
        </a:spcAft>
        <a:defRPr sz="3200">
          <a:solidFill>
            <a:schemeClr val="tx2"/>
          </a:solidFill>
          <a:latin typeface="Georgia" pitchFamily="18" charset="0"/>
        </a:defRPr>
      </a:lvl4pPr>
      <a:lvl5pPr algn="l" rtl="0" eaLnBrk="0" fontAlgn="base" hangingPunct="0">
        <a:spcBef>
          <a:spcPct val="0"/>
        </a:spcBef>
        <a:spcAft>
          <a:spcPct val="0"/>
        </a:spcAft>
        <a:defRPr sz="3200">
          <a:solidFill>
            <a:schemeClr val="tx2"/>
          </a:solidFill>
          <a:latin typeface="Georgia" pitchFamily="18" charset="0"/>
        </a:defRPr>
      </a:lvl5pPr>
      <a:lvl6pPr marL="457200" algn="l" rtl="0" fontAlgn="base">
        <a:spcBef>
          <a:spcPct val="0"/>
        </a:spcBef>
        <a:spcAft>
          <a:spcPct val="0"/>
        </a:spcAft>
        <a:defRPr sz="3200">
          <a:solidFill>
            <a:schemeClr val="tx2"/>
          </a:solidFill>
          <a:latin typeface="Arial Black" pitchFamily="34" charset="0"/>
        </a:defRPr>
      </a:lvl6pPr>
      <a:lvl7pPr marL="914400" algn="l" rtl="0" fontAlgn="base">
        <a:spcBef>
          <a:spcPct val="0"/>
        </a:spcBef>
        <a:spcAft>
          <a:spcPct val="0"/>
        </a:spcAft>
        <a:defRPr sz="3200">
          <a:solidFill>
            <a:schemeClr val="tx2"/>
          </a:solidFill>
          <a:latin typeface="Arial Black" pitchFamily="34" charset="0"/>
        </a:defRPr>
      </a:lvl7pPr>
      <a:lvl8pPr marL="1371600" algn="l" rtl="0" fontAlgn="base">
        <a:spcBef>
          <a:spcPct val="0"/>
        </a:spcBef>
        <a:spcAft>
          <a:spcPct val="0"/>
        </a:spcAft>
        <a:defRPr sz="3200">
          <a:solidFill>
            <a:schemeClr val="tx2"/>
          </a:solidFill>
          <a:latin typeface="Arial Black" pitchFamily="34" charset="0"/>
        </a:defRPr>
      </a:lvl8pPr>
      <a:lvl9pPr marL="1828800" algn="l" rtl="0" fontAlgn="base">
        <a:spcBef>
          <a:spcPct val="0"/>
        </a:spcBef>
        <a:spcAft>
          <a:spcPct val="0"/>
        </a:spcAft>
        <a:defRPr sz="32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aroslav.Krivanek@mff.cuni.cz"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pPr eaLnBrk="1" hangingPunct="1"/>
            <a:r>
              <a:rPr lang="en-US" b="1" dirty="0" smtClean="0"/>
              <a:t>Computer </a:t>
            </a:r>
            <a:r>
              <a:rPr lang="en-US" b="1" dirty="0"/>
              <a:t>G</a:t>
            </a:r>
            <a:r>
              <a:rPr lang="en-US" b="1" dirty="0" smtClean="0"/>
              <a:t>raphics </a:t>
            </a:r>
            <a:r>
              <a:rPr lang="cs-CZ" b="1" dirty="0" smtClean="0"/>
              <a:t>III </a:t>
            </a:r>
            <a:br>
              <a:rPr lang="cs-CZ" b="1" dirty="0" smtClean="0"/>
            </a:br>
            <a:r>
              <a:rPr lang="en-US" b="1" dirty="0" smtClean="0"/>
              <a:t>Monte Carlo estimators – Exercises</a:t>
            </a:r>
            <a:endParaRPr lang="cs-CZ" b="1" dirty="0" smtClean="0"/>
          </a:p>
        </p:txBody>
      </p:sp>
      <p:sp>
        <p:nvSpPr>
          <p:cNvPr id="18435" name="Rectangle 3"/>
          <p:cNvSpPr>
            <a:spLocks noGrp="1" noChangeArrowheads="1"/>
          </p:cNvSpPr>
          <p:nvPr>
            <p:ph type="subTitle" idx="1"/>
          </p:nvPr>
        </p:nvSpPr>
        <p:spPr>
          <a:xfrm>
            <a:off x="1981200" y="3962400"/>
            <a:ext cx="6553200" cy="2130896"/>
          </a:xfrm>
        </p:spPr>
        <p:txBody>
          <a:bodyPr/>
          <a:lstStyle/>
          <a:p>
            <a:pPr eaLnBrk="1" hangingPunct="1"/>
            <a:r>
              <a:rPr lang="cs-CZ" sz="2000" dirty="0" smtClean="0"/>
              <a:t>Jaroslav Křivánek, MFF UK</a:t>
            </a:r>
          </a:p>
          <a:p>
            <a:pPr eaLnBrk="1" hangingPunct="1"/>
            <a:r>
              <a:rPr lang="en-US" sz="2000" dirty="0" smtClean="0">
                <a:hlinkClick r:id="rId2"/>
              </a:rPr>
              <a:t>Jaroslav.Krivanek@mff.cuni.cz</a:t>
            </a:r>
            <a:endParaRPr lang="cs-CZ" sz="2000" dirty="0" smtClean="0"/>
          </a:p>
          <a:p>
            <a:pPr eaLnBrk="1" hangingPunct="1"/>
            <a:endParaRPr lang="cs-CZ"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 of MC estimators</a:t>
            </a:r>
            <a:endParaRPr lang="cs-CZ" dirty="0"/>
          </a:p>
        </p:txBody>
      </p:sp>
      <p:sp>
        <p:nvSpPr>
          <p:cNvPr id="3" name="Content Placeholder 2"/>
          <p:cNvSpPr>
            <a:spLocks noGrp="1"/>
          </p:cNvSpPr>
          <p:nvPr>
            <p:ph idx="1"/>
          </p:nvPr>
        </p:nvSpPr>
        <p:spPr>
          <a:xfrm>
            <a:off x="457200" y="1600200"/>
            <a:ext cx="8363272" cy="4709120"/>
          </a:xfrm>
        </p:spPr>
        <p:txBody>
          <a:bodyPr>
            <a:normAutofit fontScale="92500" lnSpcReduction="20000"/>
          </a:bodyPr>
          <a:lstStyle/>
          <a:p>
            <a:r>
              <a:rPr lang="en-US" dirty="0" smtClean="0"/>
              <a:t>Consider the function </a:t>
            </a:r>
            <a:r>
              <a:rPr lang="cs-CZ" i="1" dirty="0" smtClean="0"/>
              <a:t>f</a:t>
            </a:r>
            <a:r>
              <a:rPr lang="en-US" dirty="0" smtClean="0"/>
              <a:t>(</a:t>
            </a:r>
            <a:r>
              <a:rPr lang="en-US" i="1" dirty="0" smtClean="0"/>
              <a:t>x</a:t>
            </a:r>
            <a:r>
              <a:rPr lang="en-US" dirty="0" smtClean="0"/>
              <a:t>) = sin </a:t>
            </a:r>
            <a:r>
              <a:rPr lang="en-US" i="1" dirty="0" smtClean="0"/>
              <a:t>x</a:t>
            </a:r>
            <a:r>
              <a:rPr lang="en-US" dirty="0" smtClean="0"/>
              <a:t> on the interval [0, </a:t>
            </a:r>
            <a:r>
              <a:rPr lang="en-US" dirty="0" smtClean="0">
                <a:latin typeface="Symbol" pitchFamily="18" charset="2"/>
              </a:rPr>
              <a:t>p</a:t>
            </a:r>
            <a:r>
              <a:rPr lang="en-US" dirty="0" smtClean="0"/>
              <a:t>/2].</a:t>
            </a:r>
            <a:r>
              <a:rPr lang="cs-CZ" dirty="0" smtClean="0"/>
              <a:t> </a:t>
            </a:r>
            <a:r>
              <a:rPr lang="en-US" dirty="0" smtClean="0"/>
              <a:t>Construct the primary MC estimator for the integral</a:t>
            </a: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en-US" dirty="0" smtClean="0"/>
              <a:t/>
            </a:r>
            <a:br>
              <a:rPr lang="en-US" dirty="0" smtClean="0"/>
            </a:br>
            <a:r>
              <a:rPr lang="en-US" dirty="0" smtClean="0"/>
              <a:t>using </a:t>
            </a:r>
            <a:r>
              <a:rPr lang="en-US" dirty="0" smtClean="0"/>
              <a:t>samples from</a:t>
            </a:r>
            <a:r>
              <a:rPr lang="cs-CZ" dirty="0" smtClean="0"/>
              <a:t/>
            </a:r>
            <a:br>
              <a:rPr lang="cs-CZ" dirty="0" smtClean="0"/>
            </a:br>
            <a:r>
              <a:rPr lang="cs-CZ" dirty="0" smtClean="0"/>
              <a:t>	a</a:t>
            </a:r>
            <a:r>
              <a:rPr lang="en-US" dirty="0" smtClean="0"/>
              <a:t>) the uniform distribution on the interval [</a:t>
            </a:r>
            <a:r>
              <a:rPr lang="en-US" dirty="0"/>
              <a:t>0, </a:t>
            </a:r>
            <a:r>
              <a:rPr lang="en-US" dirty="0">
                <a:latin typeface="Symbol" pitchFamily="18" charset="2"/>
              </a:rPr>
              <a:t>p</a:t>
            </a:r>
            <a:r>
              <a:rPr lang="en-US" dirty="0"/>
              <a:t>/2</a:t>
            </a:r>
            <a:r>
              <a:rPr lang="en-US" dirty="0" smtClean="0"/>
              <a:t>]</a:t>
            </a:r>
            <a:r>
              <a:rPr lang="cs-CZ" dirty="0" smtClean="0"/>
              <a:t/>
            </a:r>
            <a:br>
              <a:rPr lang="cs-CZ" dirty="0" smtClean="0"/>
            </a:br>
            <a:r>
              <a:rPr lang="cs-CZ" dirty="0" smtClean="0"/>
              <a:t>	b</a:t>
            </a:r>
            <a:r>
              <a:rPr lang="en-US" dirty="0" smtClean="0"/>
              <a:t>) a linearly increasing distribution on the interval [</a:t>
            </a:r>
            <a:r>
              <a:rPr lang="en-US" dirty="0"/>
              <a:t>0, </a:t>
            </a:r>
            <a:r>
              <a:rPr lang="en-US" dirty="0">
                <a:latin typeface="Symbol" pitchFamily="18" charset="2"/>
              </a:rPr>
              <a:t>p</a:t>
            </a:r>
            <a:r>
              <a:rPr lang="en-US" dirty="0"/>
              <a:t>/2</a:t>
            </a:r>
            <a:r>
              <a:rPr lang="en-US" dirty="0" smtClean="0"/>
              <a:t>]</a:t>
            </a:r>
            <a:endParaRPr lang="cs-CZ" dirty="0" smtClean="0"/>
          </a:p>
          <a:p>
            <a:endParaRPr lang="cs-CZ" dirty="0"/>
          </a:p>
          <a:p>
            <a:r>
              <a:rPr lang="en-US" dirty="0" smtClean="0"/>
              <a:t>For both distributions, white down the respective pdf, the formula for the primary estimator, derive the expected value and the variance of the primary estimator. Which sample distribution leads to an estimator with less variance and why? Why is the lower-variance estimator advantageous in practice?</a:t>
            </a:r>
            <a:endParaRPr lang="cs-CZ" dirty="0" smtClean="0"/>
          </a:p>
        </p:txBody>
      </p:sp>
      <p:sp>
        <p:nvSpPr>
          <p:cNvPr id="4" name="Footer Placeholder 3"/>
          <p:cNvSpPr>
            <a:spLocks noGrp="1"/>
          </p:cNvSpPr>
          <p:nvPr>
            <p:ph type="ftr" sz="quarter" idx="11"/>
          </p:nvPr>
        </p:nvSpPr>
        <p:spPr/>
        <p:txBody>
          <a:bodyPr/>
          <a:lstStyle/>
          <a:p>
            <a:pPr>
              <a:defRPr/>
            </a:pPr>
            <a:r>
              <a:rPr lang="en-US" altLang="en-US" smtClean="0"/>
              <a:t>CG III (NPGR010) - J. Křivánek 2015</a:t>
            </a:r>
            <a:endParaRPr lang="en-US" alt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701776648"/>
              </p:ext>
            </p:extLst>
          </p:nvPr>
        </p:nvGraphicFramePr>
        <p:xfrm>
          <a:off x="3491880" y="2276872"/>
          <a:ext cx="1835150" cy="1022350"/>
        </p:xfrm>
        <a:graphic>
          <a:graphicData uri="http://schemas.openxmlformats.org/presentationml/2006/ole">
            <mc:AlternateContent xmlns:mc="http://schemas.openxmlformats.org/markup-compatibility/2006">
              <mc:Choice xmlns:v="urn:schemas-microsoft-com:vml" Requires="v">
                <p:oleObj spid="_x0000_s43032" name="Rovnice" r:id="rId3" imgW="863280" imgH="482400" progId="Equation.3">
                  <p:embed/>
                </p:oleObj>
              </mc:Choice>
              <mc:Fallback>
                <p:oleObj name="Rovnice" r:id="rId3" imgW="863280" imgH="482400" progId="Equation.3">
                  <p:embed/>
                  <p:pic>
                    <p:nvPicPr>
                      <p:cNvPr id="0" name="Object 6"/>
                      <p:cNvPicPr>
                        <a:picLocks noChangeAspect="1" noChangeArrowheads="1"/>
                      </p:cNvPicPr>
                      <p:nvPr/>
                    </p:nvPicPr>
                    <p:blipFill>
                      <a:blip r:embed="rId4"/>
                      <a:srcRect/>
                      <a:stretch>
                        <a:fillRect/>
                      </a:stretch>
                    </p:blipFill>
                    <p:spPr bwMode="auto">
                      <a:xfrm>
                        <a:off x="3491880" y="2276872"/>
                        <a:ext cx="183515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16227830"/>
      </p:ext>
    </p:extLst>
  </p:cSld>
  <p:clrMapOvr>
    <a:masterClrMapping/>
  </p:clrMapOvr>
  <p:timing>
    <p:tnLst>
      <p:par>
        <p:cTn id="1" dur="indefinite" restart="never" nodeType="tmRoot"/>
      </p:par>
    </p:tnLst>
  </p:timing>
</p:sld>
</file>

<file path=ppt/theme/theme1.xml><?xml version="1.0" encoding="utf-8"?>
<a:theme xmlns:a="http://schemas.openxmlformats.org/drawingml/2006/main" name="Hran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rany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Hrany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Hrany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Hrany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Hrany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Hrany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4350</TotalTime>
  <Words>48</Words>
  <Application>Microsoft Office PowerPoint</Application>
  <PresentationFormat>Předvádění na obrazovce (4:3)</PresentationFormat>
  <Paragraphs>8</Paragraphs>
  <Slides>2</Slides>
  <Notes>0</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2</vt:i4>
      </vt:variant>
    </vt:vector>
  </HeadingPairs>
  <TitlesOfParts>
    <vt:vector size="4" baseType="lpstr">
      <vt:lpstr>Hrany</vt:lpstr>
      <vt:lpstr>Rovnice</vt:lpstr>
      <vt:lpstr>Computer Graphics III  Monte Carlo estimators – Exercises</vt:lpstr>
      <vt:lpstr>Construction of MC estimators</vt:lpstr>
    </vt:vector>
  </TitlesOfParts>
  <Company>CTU Prague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Monte Carlo estimátory - Cvičení - Počítačová grafika III (NPGR010)</dc:title>
  <dc:creator>Jaroslav Křivánek</dc:creator>
  <cp:lastModifiedBy>Jaroslav Krivanek</cp:lastModifiedBy>
  <cp:revision>2835</cp:revision>
  <dcterms:created xsi:type="dcterms:W3CDTF">2006-11-17T09:10:54Z</dcterms:created>
  <dcterms:modified xsi:type="dcterms:W3CDTF">2015-10-25T12:58:46Z</dcterms:modified>
</cp:coreProperties>
</file>